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1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84600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39367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09039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84299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883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2578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574280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77458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39734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26739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5402315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175622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566261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4177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1509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83186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D481A-0023-443D-B931-40D60D91A8D4}" type="datetimeFigureOut">
              <a:rPr lang="en-US" smtClean="0"/>
              <a:pPr/>
              <a:t>12/1/2018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6840432-7A25-4B00-8A20-8B300436CB2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47868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Emergency Slaughter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15794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150" y="2082084"/>
            <a:ext cx="8915400" cy="3777622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/>
              <a:t>The slaughter of an animal at the point of death </a:t>
            </a:r>
            <a:r>
              <a:rPr lang="en-US" sz="2400" dirty="0" smtClean="0">
                <a:solidFill>
                  <a:srgbClr val="FF0000"/>
                </a:solidFill>
              </a:rPr>
              <a:t>because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of</a:t>
            </a:r>
            <a:r>
              <a:rPr lang="en-US" sz="2400" dirty="0" smtClean="0"/>
              <a:t> injuries or illnesses </a:t>
            </a:r>
            <a:r>
              <a:rPr lang="en-US" sz="2400" dirty="0" smtClean="0">
                <a:solidFill>
                  <a:srgbClr val="FF0000"/>
                </a:solidFill>
              </a:rPr>
              <a:t>in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order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to</a:t>
            </a:r>
            <a:r>
              <a:rPr lang="en-US" sz="2400" dirty="0" smtClean="0"/>
              <a:t> save the carcass from condemnation in an attempt to market its flesh.</a:t>
            </a:r>
          </a:p>
          <a:p>
            <a:pPr marL="0" indent="0">
              <a:buNone/>
            </a:pPr>
            <a:endParaRPr lang="en-US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/>
              <a:t>Fully justified on economic and humane grounds</a:t>
            </a:r>
          </a:p>
          <a:p>
            <a:pPr marL="0" indent="0">
              <a:buNone/>
            </a:pPr>
            <a:endParaRPr lang="en-US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C</a:t>
            </a:r>
            <a:r>
              <a:rPr lang="en-US" sz="2400" dirty="0" smtClean="0"/>
              <a:t>areful and critical inspection must be applied?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200" i="1" dirty="0" smtClean="0"/>
              <a:t>High percentage of food poisoning cases among consumers</a:t>
            </a:r>
          </a:p>
          <a:p>
            <a:pPr marL="457200" lvl="1" indent="0">
              <a:buNone/>
            </a:pPr>
            <a:endParaRPr lang="en-US" sz="2200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/>
              <a:t>Bacteriological examination and Chemical investigation are a must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063378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Affections or cases justifying </a:t>
            </a:r>
            <a:r>
              <a:rPr lang="en-US" dirty="0"/>
              <a:t>e</a:t>
            </a:r>
            <a:r>
              <a:rPr lang="en-US" dirty="0" smtClean="0"/>
              <a:t>mergency slaughter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dirty="0" smtClean="0"/>
              <a:t>1) Fractures of the limbs or pelvis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2) Damage to the pelvis due to slipping (</a:t>
            </a:r>
            <a:r>
              <a:rPr lang="en-US" sz="2400" dirty="0" err="1" smtClean="0"/>
              <a:t>haemorrhagic</a:t>
            </a:r>
            <a:r>
              <a:rPr lang="en-US" sz="2400" dirty="0" smtClean="0"/>
              <a:t> effusion of adductor muscles)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3) Back injury (heifers during bulling)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4) Struck by lightening or electricity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54432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Affections or cases justifying emergency slaughter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5) Acute respiratory distress with danger of asphyxia:</a:t>
            </a:r>
          </a:p>
          <a:p>
            <a:pPr marL="0" indent="0">
              <a:buNone/>
            </a:pPr>
            <a:endParaRPr lang="en-US" sz="2400" dirty="0" smtClean="0"/>
          </a:p>
          <a:p>
            <a:pPr lvl="1"/>
            <a:r>
              <a:rPr lang="en-US" sz="2000" dirty="0" err="1" smtClean="0"/>
              <a:t>Tympanitis</a:t>
            </a:r>
            <a:r>
              <a:rPr lang="en-US" sz="2000" dirty="0" smtClean="0"/>
              <a:t>, consumption of fermented food</a:t>
            </a:r>
          </a:p>
          <a:p>
            <a:pPr lvl="1"/>
            <a:r>
              <a:rPr lang="en-US" sz="2000" dirty="0" smtClean="0"/>
              <a:t>Esophageal obstruction, turnip root</a:t>
            </a:r>
          </a:p>
          <a:p>
            <a:pPr lvl="1"/>
            <a:r>
              <a:rPr lang="en-US" sz="2000" dirty="0" smtClean="0"/>
              <a:t>Swallowing of the placenta</a:t>
            </a:r>
          </a:p>
          <a:p>
            <a:pPr lvl="1"/>
            <a:endParaRPr lang="en-US" dirty="0" smtClean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52418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6) Prolonged </a:t>
            </a:r>
            <a:r>
              <a:rPr lang="en-US" sz="2400" dirty="0" err="1" smtClean="0"/>
              <a:t>recumbency</a:t>
            </a:r>
            <a:r>
              <a:rPr lang="en-US" dirty="0" smtClean="0"/>
              <a:t>:</a:t>
            </a:r>
          </a:p>
          <a:p>
            <a:pPr lvl="1"/>
            <a:r>
              <a:rPr lang="en-US" sz="2000" dirty="0" smtClean="0"/>
              <a:t>Injury to the lumbosacral plexus during parturition</a:t>
            </a:r>
          </a:p>
          <a:p>
            <a:pPr lvl="1"/>
            <a:r>
              <a:rPr lang="en-US" sz="2000" dirty="0" smtClean="0"/>
              <a:t>Milk fever cases, not responding to calcium treatment</a:t>
            </a:r>
          </a:p>
          <a:p>
            <a:pPr lvl="1"/>
            <a:r>
              <a:rPr lang="en-US" sz="2000" dirty="0" smtClean="0"/>
              <a:t>Lactation </a:t>
            </a:r>
            <a:r>
              <a:rPr lang="en-US" sz="2000" dirty="0" err="1" smtClean="0"/>
              <a:t>tetany</a:t>
            </a:r>
            <a:r>
              <a:rPr lang="en-US" sz="2000" dirty="0" smtClean="0"/>
              <a:t>, spring time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71393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7) Penetrating wounds of thorax or abdomen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8) Prolapse of the uterus or dystocia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9) Sever laceration and bruising, particularly head, throat and limbs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117131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Categories of emergency-slaughtered animals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1- The animal may arrive alive but in a moribund state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2- The animal may arrive dead/slaughtered and un-eviscerated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3- The animal may arrive dead/slaughtered and eviscerated (dressed carcass form)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4055762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1- The animal may arrive alive but in a moribund state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Blood smear for anthrax before unloading</a:t>
            </a:r>
          </a:p>
          <a:p>
            <a:r>
              <a:rPr lang="en-US" sz="2400" dirty="0" smtClean="0"/>
              <a:t>Carefully examined</a:t>
            </a:r>
          </a:p>
          <a:p>
            <a:r>
              <a:rPr lang="en-US" sz="2400" dirty="0" smtClean="0"/>
              <a:t>Judgment depends on:</a:t>
            </a:r>
          </a:p>
          <a:p>
            <a:pPr lvl="1"/>
            <a:r>
              <a:rPr lang="en-US" sz="2400" dirty="0" smtClean="0"/>
              <a:t>Bleeding, Setting, Condition of the meat, Color of fat and serous membranes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397232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2- The animal may arrive dead/slaughtered and un-eviscerated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The carcass must not be unloaded unless it is negative for Anthrax</a:t>
            </a:r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smtClean="0"/>
              <a:t>Differentiate between vital and cold slaughtering</a:t>
            </a:r>
          </a:p>
          <a:p>
            <a:pPr lvl="1"/>
            <a:r>
              <a:rPr lang="en-US" sz="1800" dirty="0" smtClean="0"/>
              <a:t>Slaughtering cut edges are not straight, stretched back and very hard to pull them together</a:t>
            </a:r>
          </a:p>
          <a:p>
            <a:pPr lvl="1"/>
            <a:r>
              <a:rPr lang="en-US" sz="1800" dirty="0" smtClean="0"/>
              <a:t>Slaughtering wound/site infiltrated with blood, not easily washed with water</a:t>
            </a:r>
          </a:p>
          <a:p>
            <a:pPr lvl="1"/>
            <a:r>
              <a:rPr lang="en-US" sz="1800" dirty="0" smtClean="0"/>
              <a:t>Normal </a:t>
            </a:r>
            <a:r>
              <a:rPr lang="en-US" sz="1800" dirty="0" err="1" smtClean="0"/>
              <a:t>odour</a:t>
            </a:r>
            <a:r>
              <a:rPr lang="en-US" sz="1800" dirty="0" smtClean="0"/>
              <a:t> and </a:t>
            </a:r>
            <a:r>
              <a:rPr lang="en-US" sz="1800" dirty="0" err="1" smtClean="0"/>
              <a:t>colour</a:t>
            </a:r>
            <a:r>
              <a:rPr lang="en-US" sz="1800" dirty="0" smtClean="0"/>
              <a:t> of the viscera</a:t>
            </a:r>
          </a:p>
        </p:txBody>
      </p:sp>
    </p:spTree>
    <p:extLst>
      <p:ext uri="{BB962C8B-B14F-4D97-AF65-F5344CB8AC3E}">
        <p14:creationId xmlns:p14="http://schemas.microsoft.com/office/powerpoint/2010/main" xmlns="" val="3672729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Evisceration should not be permitted unless death has been recent (less than one hour)</a:t>
            </a:r>
          </a:p>
          <a:p>
            <a:pPr lvl="1"/>
            <a:r>
              <a:rPr lang="en-US" sz="2000" dirty="0"/>
              <a:t>Coldness of the extremities</a:t>
            </a:r>
          </a:p>
          <a:p>
            <a:pPr lvl="1"/>
            <a:r>
              <a:rPr lang="en-US" sz="2000" dirty="0"/>
              <a:t>Evidence of </a:t>
            </a:r>
            <a:r>
              <a:rPr lang="en-US" sz="2000" dirty="0" err="1"/>
              <a:t>tympanitis</a:t>
            </a:r>
            <a:r>
              <a:rPr lang="en-US" sz="2000" dirty="0"/>
              <a:t> in the left flank in </a:t>
            </a:r>
            <a:r>
              <a:rPr lang="en-US" sz="2000" dirty="0" smtClean="0"/>
              <a:t>cattle and sheep</a:t>
            </a:r>
            <a:endParaRPr lang="en-US" sz="2000" dirty="0"/>
          </a:p>
          <a:p>
            <a:pPr lvl="1"/>
            <a:r>
              <a:rPr lang="en-US" sz="2000" dirty="0"/>
              <a:t>Easily pulling out wool in sheep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536917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PM finding of dead and un-eviscerated animals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Marked fullness of S/C blood vessels</a:t>
            </a:r>
          </a:p>
          <a:p>
            <a:r>
              <a:rPr lang="en-US" dirty="0" smtClean="0"/>
              <a:t>High blood content in lungs, kidneys and liver</a:t>
            </a:r>
          </a:p>
          <a:p>
            <a:r>
              <a:rPr lang="en-US" dirty="0" smtClean="0"/>
              <a:t>Dark muscular tissue</a:t>
            </a:r>
          </a:p>
          <a:p>
            <a:r>
              <a:rPr lang="en-US" dirty="0" smtClean="0"/>
              <a:t>Objectionable </a:t>
            </a:r>
            <a:r>
              <a:rPr lang="en-US" dirty="0" err="1" smtClean="0"/>
              <a:t>odour</a:t>
            </a:r>
            <a:r>
              <a:rPr lang="en-US" dirty="0" smtClean="0"/>
              <a:t> when the abdominal cavity is opened</a:t>
            </a:r>
          </a:p>
          <a:p>
            <a:r>
              <a:rPr lang="en-US" dirty="0" smtClean="0"/>
              <a:t>Greenish discoloration on the abdominal wall and on kidney fat</a:t>
            </a:r>
          </a:p>
          <a:p>
            <a:r>
              <a:rPr lang="en-US" dirty="0" smtClean="0"/>
              <a:t>Liver surface possesses a yellow or greenish discoloration</a:t>
            </a:r>
          </a:p>
          <a:p>
            <a:r>
              <a:rPr lang="en-US" dirty="0" smtClean="0"/>
              <a:t>In case of suffocation, the lungs are congested with dark non-aerated blood, right side of the heart is full of blood while the left side is empty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97414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Judgment</a:t>
            </a:r>
          </a:p>
          <a:p>
            <a:pPr lvl="1"/>
            <a:r>
              <a:rPr lang="en-US" sz="2000" dirty="0" smtClean="0"/>
              <a:t>Carcass of dead animals must be totally condemned</a:t>
            </a:r>
          </a:p>
          <a:p>
            <a:pPr lvl="2"/>
            <a:r>
              <a:rPr lang="en-US" sz="2000" dirty="0" smtClean="0"/>
              <a:t>Unwholesome, liable to rapid decomposition, fit only for inedible rendering</a:t>
            </a:r>
          </a:p>
          <a:p>
            <a:pPr marL="914400" lvl="2" indent="0">
              <a:buNone/>
            </a:pPr>
            <a:endParaRPr lang="en-US" sz="2000" dirty="0" smtClean="0"/>
          </a:p>
          <a:p>
            <a:pPr lvl="1"/>
            <a:r>
              <a:rPr lang="en-US" sz="2000" dirty="0" smtClean="0"/>
              <a:t>Carcass of vital slaughtered animals</a:t>
            </a:r>
          </a:p>
          <a:p>
            <a:pPr lvl="2"/>
            <a:r>
              <a:rPr lang="en-US" sz="2000" dirty="0" smtClean="0"/>
              <a:t>Judgment depends on bleeding, setting, meat condition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33802163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3- The animal may arrive slaughtered/dead and eviscerated (dressed carcass form)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Great difficulty in judgment especially if unaccompanied by the internal organs…Total condemnation</a:t>
            </a:r>
          </a:p>
          <a:p>
            <a:r>
              <a:rPr lang="en-US" dirty="0" smtClean="0"/>
              <a:t>Bacteriological examination for the carcass</a:t>
            </a:r>
          </a:p>
          <a:p>
            <a:r>
              <a:rPr lang="en-US" dirty="0" smtClean="0"/>
              <a:t>Carcass examination and Judgment</a:t>
            </a:r>
          </a:p>
          <a:p>
            <a:pPr lvl="1"/>
            <a:r>
              <a:rPr lang="en-US" dirty="0" smtClean="0"/>
              <a:t>Carcass lymph nodes for enlargement, </a:t>
            </a:r>
            <a:r>
              <a:rPr lang="en-US" dirty="0" err="1" smtClean="0"/>
              <a:t>haemorrhage</a:t>
            </a:r>
            <a:r>
              <a:rPr lang="en-US" dirty="0" smtClean="0"/>
              <a:t> or tuberculosis</a:t>
            </a:r>
          </a:p>
          <a:p>
            <a:pPr lvl="1"/>
            <a:r>
              <a:rPr lang="en-US" dirty="0" smtClean="0"/>
              <a:t>Kidneys for the degree of bleeding</a:t>
            </a:r>
          </a:p>
          <a:p>
            <a:pPr lvl="1"/>
            <a:r>
              <a:rPr lang="en-US" dirty="0" smtClean="0"/>
              <a:t>Degree of congestion (smear from kidney or lymph node to exclude anthrax) and setting of the carcass</a:t>
            </a:r>
          </a:p>
          <a:p>
            <a:pPr lvl="1"/>
            <a:r>
              <a:rPr lang="en-US" dirty="0" smtClean="0"/>
              <a:t>Pleura and peritoneum </a:t>
            </a:r>
          </a:p>
          <a:p>
            <a:pPr lvl="1"/>
            <a:r>
              <a:rPr lang="en-US" dirty="0" smtClean="0"/>
              <a:t>Muscular incision for abnormal </a:t>
            </a:r>
            <a:r>
              <a:rPr lang="en-US" dirty="0" err="1" smtClean="0"/>
              <a:t>odour</a:t>
            </a:r>
            <a:r>
              <a:rPr lang="en-US" dirty="0" smtClean="0"/>
              <a:t>, boiling test</a:t>
            </a:r>
          </a:p>
          <a:p>
            <a:pPr lvl="1"/>
            <a:r>
              <a:rPr lang="en-US" dirty="0" smtClean="0"/>
              <a:t>Estimation of pH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884089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Judgment of Emergency Slaughter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Carcass is fit for human consumption Only in cases where </a:t>
            </a:r>
          </a:p>
          <a:p>
            <a:pPr lvl="1"/>
            <a:r>
              <a:rPr lang="en-US" dirty="0" smtClean="0"/>
              <a:t>the animal has been shortly killed, </a:t>
            </a:r>
          </a:p>
          <a:p>
            <a:pPr lvl="1"/>
            <a:r>
              <a:rPr lang="en-US" dirty="0" smtClean="0"/>
              <a:t>no evidence of disease and </a:t>
            </a:r>
          </a:p>
          <a:p>
            <a:pPr lvl="1"/>
            <a:r>
              <a:rPr lang="en-US" dirty="0" smtClean="0"/>
              <a:t>the carcass sets and looks normal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Good judgment is supported by bacteriological examination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Carcass should be condemned if there are any signs of discoloration, contamination</a:t>
            </a:r>
            <a:r>
              <a:rPr lang="en-US" smtClean="0"/>
              <a:t>, decomposition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i="1" u="sng" dirty="0" smtClean="0">
                <a:solidFill>
                  <a:srgbClr val="FF0000"/>
                </a:solidFill>
              </a:rPr>
              <a:t>All animals known or suspected to be diseased or injured must be slaughtered and dressed at either a different place or a different time from other animals</a:t>
            </a:r>
            <a:endParaRPr lang="en-US" i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07813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Veterinary certificates of emergency-slaughtered animals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All animals submitted to emergency slaughter should be accompanied by a veterinary certificate declare the reason for slaughter and details of any drugs recently used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xmlns="" val="20741292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Information of veterinary certificates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Name and address of the owner</a:t>
            </a:r>
          </a:p>
          <a:p>
            <a:r>
              <a:rPr lang="en-US" sz="2400" dirty="0" smtClean="0"/>
              <a:t>Marking of the animal</a:t>
            </a:r>
          </a:p>
          <a:p>
            <a:r>
              <a:rPr lang="en-US" sz="2400" dirty="0" smtClean="0"/>
              <a:t>Clinical examination/reason for slaughter</a:t>
            </a:r>
          </a:p>
          <a:p>
            <a:r>
              <a:rPr lang="en-US" sz="2400" dirty="0" smtClean="0"/>
              <a:t>Declaration by veterinarian stating that the animal is not unfit for human consumption by the reason of disease, condition or treatment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08500122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2770</TotalTime>
  <Words>717</Words>
  <Application>Microsoft Office PowerPoint</Application>
  <PresentationFormat>مخصص</PresentationFormat>
  <Paragraphs>97</Paragraphs>
  <Slides>16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17" baseType="lpstr">
      <vt:lpstr>Wisp</vt:lpstr>
      <vt:lpstr>Emergency Slaughter</vt:lpstr>
      <vt:lpstr>Definition</vt:lpstr>
      <vt:lpstr>Affections or cases justifying emergency slaughter</vt:lpstr>
      <vt:lpstr>Affections or cases justifying emergency slaughter</vt:lpstr>
      <vt:lpstr>الشريحة 5</vt:lpstr>
      <vt:lpstr>الشريحة 6</vt:lpstr>
      <vt:lpstr>Categories of emergency-slaughtered animals</vt:lpstr>
      <vt:lpstr>1- The animal may arrive alive but in a moribund state</vt:lpstr>
      <vt:lpstr>2- The animal may arrive dead/slaughtered and un-eviscerated</vt:lpstr>
      <vt:lpstr>الشريحة 10</vt:lpstr>
      <vt:lpstr>PM finding of dead and un-eviscerated animals</vt:lpstr>
      <vt:lpstr>الشريحة 12</vt:lpstr>
      <vt:lpstr>3- The animal may arrive slaughtered/dead and eviscerated (dressed carcass form)</vt:lpstr>
      <vt:lpstr>General Judgment of Emergency Slaughter</vt:lpstr>
      <vt:lpstr>Veterinary certificates of emergency-slaughtered animals</vt:lpstr>
      <vt:lpstr>Information of veterinary certificates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Emergency Slaughter</dc:title>
  <dc:creator>hesham ismail</dc:creator>
  <cp:lastModifiedBy>Gama</cp:lastModifiedBy>
  <cp:revision>31</cp:revision>
  <dcterms:created xsi:type="dcterms:W3CDTF">2014-11-09T10:07:15Z</dcterms:created>
  <dcterms:modified xsi:type="dcterms:W3CDTF">2018-12-01T12:17:53Z</dcterms:modified>
</cp:coreProperties>
</file>